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86420"/>
  </p:normalViewPr>
  <p:slideViewPr>
    <p:cSldViewPr snapToGrid="0" snapToObjects="1">
      <p:cViewPr varScale="1">
        <p:scale>
          <a:sx n="96" d="100"/>
          <a:sy n="96" d="100"/>
        </p:scale>
        <p:origin x="148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B0BD-2C8F-B34D-A97B-1B64717FC636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B6B2-D3DD-5E44-9BDA-C2F50284CD0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380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B6B2-D3DD-5E44-9BDA-C2F50284CD0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97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B6B2-D3DD-5E44-9BDA-C2F50284CD07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83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21AD-4BEE-F956-F96A-D77AC6970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DB2207-02D6-A4A7-56AA-2FDDBE67A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731B28-C687-A68D-2D60-13D83595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6AEB5-DA7E-F342-4129-0ED33642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84E25-2C04-68DC-CA84-436D99D0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8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16694-DAEC-27B8-758F-0975C722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A0DBB-0C0E-153C-3520-9007B07B4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A2339-E9D8-A29E-385E-757CF732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FA2DF-53EC-D16D-49AE-D7AE5EA3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D9A71-6A7F-4D17-90F8-26CB8DE9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016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AC6E76-053F-44EC-B359-646B2F831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2BF9D3-151F-16B0-DF5B-8B7413C46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E77A0-72C8-285B-3156-C1C64C0C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9807D-272B-295F-1EA6-C88A09D4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4B43C-A479-C0ED-438A-79CAE410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1A1A9-F10C-CAF0-4262-BE7EC0B2E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91F98-FA23-CAD8-7ABD-FE04458D4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7F26D-BC32-1D92-A344-072D9DDF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660B2-E18C-9EB8-37F2-E9C8A1DC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E25DF-3288-F6E7-1F68-65336A0F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239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EE6D7-6097-78E2-71F3-D70B6B6B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B2BD3-9E0A-ABF0-9784-0C7F3C210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7C295-715B-7064-AC0C-F8C5CF5C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FDF00-CBD5-AF37-3A7B-8C40B7EE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91C68-B9CC-BA0B-6B21-0B2FF320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21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4D986-88E1-3F3B-DF5D-DFBBB0D8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5BD36E-DBA8-DDBA-D1E9-642096BF1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B47B0E-7389-931D-674A-10F510A07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56B62-D185-E34D-A8D3-6D6ACAFD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0A692A-51FB-160B-83FE-69B1EDEB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478578-21DA-5749-197B-2419DAC7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180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D8198-0F6E-D2F0-58BD-3FAE1C761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E1259-B3B0-D06F-215B-7C9A57358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CC0EA2-2BE3-9AF2-D264-844AE731D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DB74-1E6C-5473-23CD-6D2177433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38CF84-BF5F-D609-ACFE-AB09257EE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710131-DBCE-FF11-96FE-9F36D084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04FE40-DE3E-8100-067D-9ABFE456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A33E99-9251-2555-21A2-C68C0D12C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9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A0C78-9E7D-0FC8-7A9B-30954B8A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B2075E-09BB-10CA-B708-D941EA33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BD8411-F1B5-B1B5-8EF4-E81EF4B7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285F6C-F482-D0DE-5EB6-55406F73E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822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0F1DF47-9466-291A-F8FC-AF70DDBB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CE1720-029C-1D57-E55C-D2C4BC5F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DBAE27-EEC2-039E-E2B5-FCF1F074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52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69BB6-E089-74FA-96A4-F9BAD7BA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B536A-A13E-8C94-7EBA-7825AB36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6049BB-E113-4350-EC5D-54FF595D9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FF50B-BE81-28FB-BB8B-42B181E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57667-76A1-C717-7B3E-1697279E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01CB3-E5F1-B8B8-4727-72D14314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200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59D02-5C13-A1DC-DEB9-2171CCD2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8B5C5E-2C3A-C290-AA29-5541D6B82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E9FFA-0A68-989F-FEE9-9A5B45D73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64FED6-A6FF-5C70-CCAB-434D20DD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D7EB6E-EE3B-3E35-7105-662013C4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7314F8-FEC5-95A8-2029-BFF6A64F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133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8C999-2B4F-B2FF-46B8-08C6F64A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123EE5-9636-6A0E-8F02-17566499A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FA5596-E7C1-F80F-578C-4F721C2CA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408B-1E7D-F847-8246-D2275427A555}" type="datetimeFigureOut">
              <a:rPr lang="ru-UA" smtClean="0"/>
              <a:t>25.04.2022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72E96-A8C7-253B-46A0-57E7158E9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82AF8-8364-793B-59ED-1D4C8FABA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D128-D0C8-4A4B-8E93-196CAB75C65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552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an-beregovo.soc.if.u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56FB9-71EE-86A8-4431-6F817F0D629D}"/>
              </a:ext>
            </a:extLst>
          </p:cNvPr>
          <p:cNvSpPr txBox="1"/>
          <p:nvPr/>
        </p:nvSpPr>
        <p:spPr>
          <a:xfrm>
            <a:off x="844618" y="2151727"/>
            <a:ext cx="10502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4000" b="1" dirty="0">
                <a:solidFill>
                  <a:schemeClr val="bg1"/>
                </a:solidFill>
              </a:rPr>
              <a:t>Інструкція з використання веб-сервісу програми 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r>
              <a:rPr lang="uk-UA" sz="4000" b="1" dirty="0">
                <a:solidFill>
                  <a:schemeClr val="bg1"/>
                </a:solidFill>
              </a:rPr>
              <a:t>Соціальна картка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r>
              <a:rPr lang="uk-UA" sz="4000" b="1" dirty="0">
                <a:solidFill>
                  <a:schemeClr val="bg1"/>
                </a:solidFill>
              </a:rPr>
              <a:t> Берегівської ТГ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фіксації і обліку видачі гуманітарної допомоги  </a:t>
            </a:r>
            <a:endParaRPr lang="ru-UA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F20AA9-7BF3-411A-6043-21DAA14D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5012634"/>
            <a:ext cx="10693400" cy="2743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E509FD-DD08-82BA-CFF8-0B70E3C28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663"/>
            <a:ext cx="2873832" cy="20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5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ru-UA" sz="4000" dirty="0">
                <a:solidFill>
                  <a:schemeClr val="bg1"/>
                </a:solidFill>
              </a:rPr>
              <a:t>Заблоковані/загублені картки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856D2-E15D-30C7-B74B-EB8B36E8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6819900" cy="4800599"/>
          </a:xfrm>
        </p:spPr>
        <p:txBody>
          <a:bodyPr>
            <a:normAutofit fontScale="92500" lnSpcReduction="10000"/>
          </a:bodyPr>
          <a:lstStyle/>
          <a:p>
            <a:r>
              <a:rPr lang="ru-UA" sz="3200" dirty="0">
                <a:solidFill>
                  <a:schemeClr val="bg1"/>
                </a:solidFill>
              </a:rPr>
              <a:t>При скануванні картки можемо натрапити на ситуацію, коли картка заблокована або відмічена як загублена.</a:t>
            </a:r>
          </a:p>
          <a:p>
            <a:r>
              <a:rPr lang="ru-UA" sz="3200" dirty="0">
                <a:solidFill>
                  <a:schemeClr val="bg1"/>
                </a:solidFill>
              </a:rPr>
              <a:t>В такому випадку допомога за цією карткою не надається (це передбачено системою).</a:t>
            </a:r>
          </a:p>
          <a:p>
            <a:r>
              <a:rPr lang="ru-UA" sz="3200" dirty="0">
                <a:solidFill>
                  <a:schemeClr val="bg1"/>
                </a:solidFill>
              </a:rPr>
              <a:t>Потрібно запропонувати власнику картки звернутися до центру реєстрації для проведення процедури розблокування/відновлення соціальної картки.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8DC47C-EBAC-0A22-07CD-6B3FC309B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583" y="1153432"/>
            <a:ext cx="3122217" cy="53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EDEC9-A87F-8B74-9304-7BEE91D2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b="1" dirty="0">
                <a:solidFill>
                  <a:schemeClr val="bg1"/>
                </a:solidFill>
              </a:rPr>
              <a:t>Основні розділи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1B3A1B-1275-F902-D21C-4F57BE45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UA" sz="32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Авторизація оператора у веб-сервісі</a:t>
            </a:r>
            <a:endParaRPr lang="ru-UA" sz="3200" dirty="0">
              <a:solidFill>
                <a:schemeClr val="bg1"/>
              </a:solidFill>
            </a:endParaRPr>
          </a:p>
          <a:p>
            <a:r>
              <a:rPr lang="ru-UA" sz="3200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Сканування штрих коду</a:t>
            </a:r>
            <a:endParaRPr lang="ru-UA" sz="3200" dirty="0">
              <a:solidFill>
                <a:schemeClr val="bg1"/>
              </a:solidFill>
            </a:endParaRPr>
          </a:p>
          <a:p>
            <a:r>
              <a:rPr lang="ru-UA" sz="3200" dirty="0">
                <a:solidFill>
                  <a:schemeClr val="bg1"/>
                </a:solidFill>
              </a:rPr>
              <a:t>Перевірка даних по:</a:t>
            </a:r>
          </a:p>
          <a:p>
            <a:pPr lvl="1"/>
            <a:r>
              <a:rPr lang="ru-UA" sz="28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складу домогосподарства</a:t>
            </a:r>
            <a:endParaRPr lang="ru-UA" sz="2800" dirty="0">
              <a:solidFill>
                <a:schemeClr val="bg1"/>
              </a:solidFill>
            </a:endParaRPr>
          </a:p>
          <a:p>
            <a:pPr lvl="1"/>
            <a:r>
              <a:rPr lang="ru-UA" sz="28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історії видачі гуманітарної допомоги</a:t>
            </a:r>
            <a:endParaRPr lang="ru-UA" sz="2800" dirty="0">
              <a:solidFill>
                <a:schemeClr val="bg1"/>
              </a:solidFill>
            </a:endParaRPr>
          </a:p>
          <a:p>
            <a:r>
              <a:rPr lang="ru-UA" sz="32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Внесення даних в систему по типу і об</a:t>
            </a:r>
            <a:r>
              <a:rPr lang="en-US" sz="32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ru-UA" sz="3200" dirty="0">
                <a:solidFill>
                  <a:schemeClr val="bg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єму допомоги, що видається</a:t>
            </a:r>
            <a:endParaRPr lang="ru-UA" sz="3200" dirty="0">
              <a:solidFill>
                <a:schemeClr val="bg1"/>
              </a:solidFill>
            </a:endParaRPr>
          </a:p>
          <a:p>
            <a:r>
              <a:rPr lang="ru-UA" sz="3200" dirty="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Заблоковані/загублені картки</a:t>
            </a:r>
            <a:endParaRPr lang="ru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2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solidFill>
                  <a:schemeClr val="bg1"/>
                </a:solidFill>
              </a:rPr>
              <a:t>Авторизація оператора у веб-сервісі</a:t>
            </a:r>
            <a:endParaRPr lang="ru-UA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856D2-E15D-30C7-B74B-EB8B36E8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655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UA" sz="2400" dirty="0">
                <a:solidFill>
                  <a:schemeClr val="bg1"/>
                </a:solidFill>
              </a:rPr>
              <a:t>На телефоні оператора переходимо за посиланням: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https://scan-beregovo.soc.if.ua/</a:t>
            </a:r>
            <a:endParaRPr lang="uk-UA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Оператор вводить номер телефону, який надавав для отримання доступу до сервісу і натискає кнопку 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  <a:r>
              <a:rPr lang="uk-UA" sz="2400" dirty="0">
                <a:solidFill>
                  <a:schemeClr val="bg1"/>
                </a:solidFill>
              </a:rPr>
              <a:t>’Надіслати код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Після цього, на введений номер буде надіслано </a:t>
            </a:r>
            <a:r>
              <a:rPr lang="uk-UA" sz="2400" dirty="0" err="1">
                <a:solidFill>
                  <a:schemeClr val="bg1"/>
                </a:solidFill>
              </a:rPr>
              <a:t>смс</a:t>
            </a:r>
            <a:r>
              <a:rPr lang="uk-UA" sz="2400" dirty="0">
                <a:solidFill>
                  <a:schemeClr val="bg1"/>
                </a:solidFill>
              </a:rPr>
              <a:t> повідомлення з 4х значним кодом для підтвердження авторизації.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Отриманий код вводимо у поле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uk-UA" sz="2400" dirty="0">
                <a:solidFill>
                  <a:schemeClr val="bg1"/>
                </a:solidFill>
              </a:rPr>
              <a:t>Код з </a:t>
            </a:r>
            <a:r>
              <a:rPr lang="uk-UA" sz="2400" dirty="0" err="1">
                <a:solidFill>
                  <a:schemeClr val="bg1"/>
                </a:solidFill>
              </a:rPr>
              <a:t>смс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  <a:r>
              <a:rPr lang="uk-UA" sz="2400" dirty="0">
                <a:solidFill>
                  <a:schemeClr val="bg1"/>
                </a:solidFill>
              </a:rPr>
              <a:t> і натискаємо кнопку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uk-UA" sz="2400" dirty="0">
                <a:solidFill>
                  <a:schemeClr val="bg1"/>
                </a:solidFill>
              </a:rPr>
              <a:t>Авторизуватись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endParaRPr lang="uk-UA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7ACE2-1952-8352-F477-54741AFD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>
                <a:solidFill>
                  <a:schemeClr val="bg1"/>
                </a:solidFill>
              </a:rPr>
              <a:t>Авторизація оператора у веб-сервісі</a:t>
            </a:r>
            <a:endParaRPr lang="ru-UA" sz="4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249C40-F0E1-AD59-D836-C747B5528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29430"/>
            <a:ext cx="2339583" cy="50634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8D7F1E-FD52-40B0-4808-7705FC58D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368" y="1429430"/>
            <a:ext cx="2339583" cy="50634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BAB6E2-2CE5-C65B-4008-F9D468C59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536" y="1429430"/>
            <a:ext cx="2339583" cy="50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solidFill>
                  <a:schemeClr val="bg1"/>
                </a:solidFill>
              </a:rPr>
              <a:t>Сканування штрих коду</a:t>
            </a:r>
            <a:endParaRPr lang="ru-UA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856D2-E15D-30C7-B74B-EB8B36E8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36555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У лівому верхньому кутку екрану натискаємо кнопку сканеру.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Надаємо доступ до камери телефону.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Скануємо штрих код картки через камеру телефону або вводимо номер штрих коду вручну і натискаємо кнопку </a:t>
            </a:r>
            <a:r>
              <a:rPr lang="en-US" sz="2400" dirty="0">
                <a:solidFill>
                  <a:schemeClr val="bg1"/>
                </a:solidFill>
              </a:rPr>
              <a:t>“OK”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>
                <a:solidFill>
                  <a:schemeClr val="bg1"/>
                </a:solidFill>
              </a:rPr>
              <a:t>Потрапляємо до меню з даними по </a:t>
            </a:r>
            <a:r>
              <a:rPr lang="uk-UA" sz="2400" dirty="0" err="1">
                <a:solidFill>
                  <a:schemeClr val="bg1"/>
                </a:solidFill>
              </a:rPr>
              <a:t>відсканованій</a:t>
            </a:r>
            <a:r>
              <a:rPr lang="uk-UA" sz="2400" dirty="0">
                <a:solidFill>
                  <a:schemeClr val="bg1"/>
                </a:solidFill>
              </a:rPr>
              <a:t> картці.</a:t>
            </a:r>
            <a:endParaRPr lang="uk-UA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solidFill>
                  <a:schemeClr val="bg1"/>
                </a:solidFill>
              </a:rPr>
              <a:t>Сканування штрих коду</a:t>
            </a:r>
            <a:endParaRPr lang="ru-UA" sz="40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EDAFD0-75AF-4D19-74C7-1AA51BCA1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88" y="1369918"/>
            <a:ext cx="2413136" cy="522263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C57197-DE02-4F01-0282-994CF94E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312" y="1369918"/>
            <a:ext cx="2413137" cy="5222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565A9F-B47D-60C5-46B6-B69810D20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438" y="1364115"/>
            <a:ext cx="2413136" cy="5222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A4DF7F-FE81-5467-B7F0-223B12483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562" y="1364115"/>
            <a:ext cx="2413137" cy="52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7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solidFill>
                  <a:schemeClr val="bg1"/>
                </a:solidFill>
              </a:rPr>
              <a:t>Перевірка даних по складу домогосподарства </a:t>
            </a:r>
            <a:endParaRPr lang="ru-UA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856D2-E15D-30C7-B74B-EB8B36E8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901543" cy="46284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У верхній частині меню картки доступні такі дані:</a:t>
            </a:r>
          </a:p>
          <a:p>
            <a:r>
              <a:rPr lang="uk-UA" sz="2400" dirty="0">
                <a:solidFill>
                  <a:schemeClr val="bg1"/>
                </a:solidFill>
              </a:rPr>
              <a:t>Номер картки</a:t>
            </a:r>
          </a:p>
          <a:p>
            <a:r>
              <a:rPr lang="uk-UA" sz="2400" dirty="0">
                <a:solidFill>
                  <a:schemeClr val="bg1"/>
                </a:solidFill>
              </a:rPr>
              <a:t>Адреса (за якою проживають мешканці)</a:t>
            </a:r>
          </a:p>
          <a:p>
            <a:r>
              <a:rPr lang="uk-UA" sz="2400" dirty="0">
                <a:solidFill>
                  <a:schemeClr val="bg1"/>
                </a:solidFill>
              </a:rPr>
              <a:t>ПІБ носія картки (голови домогосподарства)</a:t>
            </a:r>
          </a:p>
          <a:p>
            <a:r>
              <a:rPr lang="uk-UA" sz="2400" dirty="0">
                <a:solidFill>
                  <a:schemeClr val="bg1"/>
                </a:solidFill>
              </a:rPr>
              <a:t>Кількість мешканців, які підкріплені під цю картку (є членами домогосподарства)</a:t>
            </a:r>
          </a:p>
          <a:p>
            <a:r>
              <a:rPr lang="uk-UA" sz="2400" dirty="0">
                <a:solidFill>
                  <a:schemeClr val="bg1"/>
                </a:solidFill>
              </a:rPr>
              <a:t>Наявність у домогосподарстві дітей та їхній вік</a:t>
            </a:r>
          </a:p>
          <a:p>
            <a:r>
              <a:rPr lang="uk-UA" sz="2400" dirty="0">
                <a:solidFill>
                  <a:schemeClr val="bg1"/>
                </a:solidFill>
              </a:rPr>
              <a:t>Наявність у домогосподарстві пільгових категорій населення (Інваліди 1-3 груп, пенсіонери)</a:t>
            </a:r>
          </a:p>
          <a:p>
            <a:r>
              <a:rPr lang="uk-UA" sz="2400" dirty="0">
                <a:solidFill>
                  <a:schemeClr val="bg1"/>
                </a:solidFill>
              </a:rPr>
              <a:t>Кількість продуктових наборів на місяць (залежить від кількості людей у домогосподарстві)</a:t>
            </a:r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UA" sz="32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872F66-57D2-5CA6-6B76-518E2FBB5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822" y="1431571"/>
            <a:ext cx="3412671" cy="50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4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b="1" dirty="0">
                <a:solidFill>
                  <a:schemeClr val="bg1"/>
                </a:solidFill>
              </a:rPr>
              <a:t>Перевірка даних по </a:t>
            </a:r>
            <a:r>
              <a:rPr lang="ru-UA" sz="4000" dirty="0">
                <a:solidFill>
                  <a:schemeClr val="bg1"/>
                </a:solidFill>
              </a:rPr>
              <a:t>історії видачі гуманітарної допомоги</a:t>
            </a:r>
            <a:r>
              <a:rPr lang="ru-UA" sz="4000" b="1" dirty="0">
                <a:solidFill>
                  <a:schemeClr val="bg1"/>
                </a:solidFill>
              </a:rPr>
              <a:t> </a:t>
            </a:r>
            <a:endParaRPr lang="ru-UA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856D2-E15D-30C7-B74B-EB8B36E8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6460672" cy="4261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У нижній частині меню картки доступні дані по історії видачі гуманітарної допомоги за даною карткою:</a:t>
            </a:r>
          </a:p>
          <a:p>
            <a:r>
              <a:rPr lang="uk-UA" sz="2400" dirty="0">
                <a:solidFill>
                  <a:schemeClr val="bg1"/>
                </a:solidFill>
              </a:rPr>
              <a:t>Дата та час видачі</a:t>
            </a:r>
          </a:p>
          <a:p>
            <a:r>
              <a:rPr lang="uk-UA" sz="2400" dirty="0">
                <a:solidFill>
                  <a:schemeClr val="bg1"/>
                </a:solidFill>
              </a:rPr>
              <a:t>Тип допомоги, який видавався (назва пакету)</a:t>
            </a:r>
          </a:p>
          <a:p>
            <a:r>
              <a:rPr lang="uk-UA" sz="2400" dirty="0">
                <a:solidFill>
                  <a:schemeClr val="bg1"/>
                </a:solidFill>
              </a:rPr>
              <a:t>Кількість виданих пакетів</a:t>
            </a:r>
          </a:p>
          <a:p>
            <a:endParaRPr lang="uk-UA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UA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8B5EC-CB28-4C93-22C0-BB8F4AA4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835" y="1174863"/>
            <a:ext cx="2961384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8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8ABDE-5C2B-4DE4-35A6-91BC6B5EE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sz="4000" dirty="0">
                <a:solidFill>
                  <a:schemeClr val="bg1"/>
                </a:solidFill>
              </a:rPr>
              <a:t>Внесення даних в систему по типу і об</a:t>
            </a:r>
            <a:r>
              <a:rPr lang="en-US" sz="4000" dirty="0">
                <a:solidFill>
                  <a:schemeClr val="bg1"/>
                </a:solidFill>
              </a:rPr>
              <a:t>’</a:t>
            </a:r>
            <a:r>
              <a:rPr lang="ru-UA" sz="4000" dirty="0">
                <a:solidFill>
                  <a:schemeClr val="bg1"/>
                </a:solidFill>
              </a:rPr>
              <a:t>єму допомоги, що видається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D856D2-E15D-30C7-B74B-EB8B36E81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399"/>
            <a:ext cx="6819900" cy="426175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Знаходимо у списку тип і номер пакету, допомоги, який плануємо видати на руки власнику картки.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За допомогою кнопок </a:t>
            </a: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uk-UA" dirty="0">
                <a:solidFill>
                  <a:schemeClr val="bg1"/>
                </a:solidFill>
              </a:rPr>
              <a:t>+/-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uk-UA" dirty="0">
                <a:solidFill>
                  <a:schemeClr val="bg1"/>
                </a:solidFill>
              </a:rPr>
              <a:t>регулюємо об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 err="1">
                <a:solidFill>
                  <a:schemeClr val="bg1"/>
                </a:solidFill>
              </a:rPr>
              <a:t>єм</a:t>
            </a:r>
            <a:r>
              <a:rPr lang="uk-UA" dirty="0">
                <a:solidFill>
                  <a:schemeClr val="bg1"/>
                </a:solidFill>
              </a:rPr>
              <a:t> видачі (наприклад вводимо 2шт. пакетів №3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Натискаємо кнопку 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uk-UA" dirty="0">
                <a:solidFill>
                  <a:schemeClr val="bg1"/>
                </a:solidFill>
              </a:rPr>
              <a:t>Записати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Все! Дані надійшли у систему. Для додаткової перевірки, можна повторно </a:t>
            </a:r>
            <a:r>
              <a:rPr lang="uk-UA" dirty="0" err="1">
                <a:solidFill>
                  <a:schemeClr val="bg1"/>
                </a:solidFill>
              </a:rPr>
              <a:t>відсканувати</a:t>
            </a:r>
            <a:r>
              <a:rPr lang="uk-UA" dirty="0">
                <a:solidFill>
                  <a:schemeClr val="bg1"/>
                </a:solidFill>
              </a:rPr>
              <a:t> цю ж саму картку і переглянути історію видачі.</a:t>
            </a:r>
          </a:p>
          <a:p>
            <a:pPr marL="0" indent="0">
              <a:buNone/>
            </a:pPr>
            <a:endParaRPr lang="ru-UA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F7BDA5-7FF1-76A5-6B42-9FD91E93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224" y="1257300"/>
            <a:ext cx="3090379" cy="5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0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435</Words>
  <Application>Microsoft Macintosh PowerPoint</Application>
  <PresentationFormat>Широкоэкранный</PresentationFormat>
  <Paragraphs>47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Основні розділи</vt:lpstr>
      <vt:lpstr>Авторизація оператора у веб-сервісі</vt:lpstr>
      <vt:lpstr>Авторизація оператора у веб-сервісі</vt:lpstr>
      <vt:lpstr>Сканування штрих коду</vt:lpstr>
      <vt:lpstr>Сканування штрих коду</vt:lpstr>
      <vt:lpstr>Перевірка даних по складу домогосподарства </vt:lpstr>
      <vt:lpstr>Перевірка даних по історії видачі гуманітарної допомоги </vt:lpstr>
      <vt:lpstr>Внесення даних в систему по типу і об’єму допомоги, що видається</vt:lpstr>
      <vt:lpstr>Заблоковані/загублені картки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ozerchuk.lera@gmail.com</dc:creator>
  <cp:lastModifiedBy>ozerchuk.lera@gmail.com</cp:lastModifiedBy>
  <cp:revision>4</cp:revision>
  <dcterms:created xsi:type="dcterms:W3CDTF">2022-04-22T15:53:08Z</dcterms:created>
  <dcterms:modified xsi:type="dcterms:W3CDTF">2022-04-25T20:48:52Z</dcterms:modified>
</cp:coreProperties>
</file>